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61" r:id="rId4"/>
    <p:sldId id="257" r:id="rId5"/>
    <p:sldId id="258" r:id="rId6"/>
    <p:sldId id="259" r:id="rId7"/>
    <p:sldId id="264" r:id="rId8"/>
    <p:sldId id="262" r:id="rId9"/>
    <p:sldId id="263" r:id="rId10"/>
    <p:sldId id="307" r:id="rId11"/>
    <p:sldId id="265" r:id="rId12"/>
    <p:sldId id="308" r:id="rId13"/>
    <p:sldId id="30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78"/>
    <p:restoredTop sz="94673"/>
  </p:normalViewPr>
  <p:slideViewPr>
    <p:cSldViewPr snapToGrid="0">
      <p:cViewPr>
        <p:scale>
          <a:sx n="78" d="100"/>
          <a:sy n="78" d="100"/>
        </p:scale>
        <p:origin x="1520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7A6883-B5B0-1243-BCE1-8BB3C30D711D}" type="datetimeFigureOut">
              <a:rPr lang="en-US" smtClean="0"/>
              <a:t>2/2/26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686642-3B79-B345-9424-00FF60BB6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02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E78C8-AE7B-4133-AF93-36003611600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08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28D7B-103C-4FBB-67E2-E770145A3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6B94D3-6A7F-AE64-3B06-D991F1212A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7FEF3-72D6-50F0-C703-D414A1072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66201-CB74-B6C2-EF24-DD5EFCD64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ACBCB-D0AA-CDE5-21AC-65446AA21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45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37FE7-71A2-F000-1DFC-AC11FA6D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E7C89E-CE30-1E07-62F8-7B7E0EB51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AE04EB-3E5D-0C0D-5414-3CF51BB4C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CD41E-656F-2212-4345-FA77290D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729E3-8CB1-B7BB-3432-5BC35E64E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87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0BE66A-B35C-1809-D15E-E9E9569C54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AAA239-9772-D467-1481-D513510A7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3D109-FB2E-43C4-5778-177B1EDFF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85E70-B0E0-1C04-1642-47BAB8088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A26CC-ED6B-9894-2606-5D46D4009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7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10DB0-7555-9605-E0DF-76A4AC4BE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04D48-A1AA-70D0-CF09-20D922D16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11BB0A-AB50-F888-1341-BA837843A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613F0-C9C5-DC17-6329-FCAEAB084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5EE63-0BC6-4598-2D59-088CC39E4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342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F6D51-B69B-DB0B-7438-2AC195ADC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165862-C81F-01B1-AEE1-82CEFBA0B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60165-694E-5D9E-49DF-08B4F30BF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676595-3345-4366-DC60-B9F6A6DDA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82DC5-60F2-0A87-54FC-CB195725D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771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CDA75-D17C-4E10-4EF9-21356135B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63765-09F4-7410-5DF6-CC1753230F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00E6E2-72A1-6844-1F1A-BDC2EAE84D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F0A856-5E6F-4D71-7A41-868147863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BC117D-785D-D648-AF5A-92DAF7CA1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80F728-806C-1514-E8B6-292C7614E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059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E3885-2EE9-A1B2-BFA6-5027AC76D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60578-AD54-B2D8-9618-A1EBD3321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E5DE5-0D09-91C2-9394-D8D7D7024E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F5EB25-3574-1D74-86E5-C8773388CA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FF0A3A-E4E5-47F4-0CF6-B782ED3007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CC885A-A3EC-866A-EABF-BCD551D00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129F0-62C7-2B16-3361-2613F81C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BAB4CB-6673-F8DE-8432-24956552D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329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1536B-5604-8257-E4B9-91A6F0E0F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D7D695-ECB4-D670-8C2F-71F5EA26C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9EF1F3-2A0B-2C27-7B6D-0E1BE7D73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8B0F66-47A9-4C91-19B6-E9C42E9A0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58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00AF47-AFF8-CA00-9114-06AD15D18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79488B-49D4-7EBA-E80C-6F98B0B62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DE9970-CB10-E7FA-603B-0842942D8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05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B6A2B-0D9E-B954-CD13-0301F3377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7C3BC-0BA4-20AF-0CE1-E0EDBF877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2E9BB6-B6FD-1DFF-FE32-1CB76BA96E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30212F-08AB-5F3E-0FF5-BAAAD3E8F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1C5BB-76F6-31DB-DAB9-54AB3745B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079AFE-C50C-4F20-EC4A-8268DB7E5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674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4408F-9DCF-2E06-4055-BBB704CB4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F6C6D6-C6B0-8A1C-ABDC-EB551BD80E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A2B4AC-1178-FE48-7958-A1AA347BA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DB2D84-D482-5320-7B11-9946CEE92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A115E6-7F4F-20FA-3E31-6C4186405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3EBB6-7913-DD9B-67A9-FD0038DAA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24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B58900-3E6C-550F-0CE5-2ACB82E84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811390-D29D-8B60-D737-CC395C44B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99F04-7032-6983-241D-DCA3C656B4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DB3161-138E-474A-BB9B-78DDD9FAF29A}" type="datetimeFigureOut">
              <a:rPr lang="en-US" smtClean="0"/>
              <a:t>2/2/26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6D5C6-4BC3-C8F2-BAA5-2364D89451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1DAAEF-5C7E-5C4A-B943-10D51A1DD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850CAE-717F-CA45-BE96-D516FE1F1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237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79DAB1-3AA3-3F58-FDE1-63706D3616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29" r="4594" b="1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C33C97-CC0C-FEED-124D-74F5C1340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 dirty="0">
                <a:solidFill>
                  <a:srgbClr val="FFFFFF"/>
                </a:solidFill>
              </a:rPr>
              <a:t>Class 12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Human Impacts on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Biogeochemical Cycles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E3209-1096-DAEB-D0E8-B1F60E53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Larry Swatuk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lswatuk@mta.ca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91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20739" y="4231574"/>
            <a:ext cx="14832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Private </a:t>
            </a:r>
          </a:p>
          <a:p>
            <a:r>
              <a:rPr lang="en-US" sz="3200" dirty="0"/>
              <a:t>Sector</a:t>
            </a:r>
          </a:p>
          <a:p>
            <a:r>
              <a:rPr lang="en-US" sz="3200" dirty="0"/>
              <a:t>(.com)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086600" y="3962400"/>
            <a:ext cx="13831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Civil</a:t>
            </a:r>
          </a:p>
          <a:p>
            <a:r>
              <a:rPr lang="en-US" sz="3200" dirty="0"/>
              <a:t>Society</a:t>
            </a:r>
          </a:p>
          <a:p>
            <a:r>
              <a:rPr lang="en-US" sz="3200" dirty="0"/>
              <a:t>(.org)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981200" y="704088"/>
            <a:ext cx="8305800" cy="819912"/>
          </a:xfrm>
        </p:spPr>
        <p:txBody>
          <a:bodyPr>
            <a:noAutofit/>
          </a:bodyPr>
          <a:lstStyle/>
          <a:p>
            <a:r>
              <a:rPr lang="en-US" sz="3200" dirty="0"/>
              <a:t>Interrelationship of Dominant Actors: aka the ‘social relations of production’</a:t>
            </a: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3581400" y="2683280"/>
            <a:ext cx="1289793" cy="166012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5997039" y="2766951"/>
            <a:ext cx="1546761" cy="12716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cxnSpLocks/>
          </p:cNvCxnSpPr>
          <p:nvPr/>
        </p:nvCxnSpPr>
        <p:spPr>
          <a:xfrm>
            <a:off x="4310743" y="4857893"/>
            <a:ext cx="25472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800600" y="1606062"/>
            <a:ext cx="1905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State (.</a:t>
            </a:r>
            <a:r>
              <a:rPr lang="en-US" sz="3200" dirty="0" err="1"/>
              <a:t>gov</a:t>
            </a:r>
            <a:r>
              <a:rPr lang="en-US" sz="3200" dirty="0"/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9A6710-D1B7-54B7-D446-8921939E0490}"/>
              </a:ext>
            </a:extLst>
          </p:cNvPr>
          <p:cNvSpPr txBox="1"/>
          <p:nvPr/>
        </p:nvSpPr>
        <p:spPr>
          <a:xfrm>
            <a:off x="6388925" y="1864426"/>
            <a:ext cx="430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Laws, Policies, Regulations, Inducements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8176EC-1325-282B-FF6D-BDFD1E9EDDD5}"/>
              </a:ext>
            </a:extLst>
          </p:cNvPr>
          <p:cNvSpPr txBox="1"/>
          <p:nvPr/>
        </p:nvSpPr>
        <p:spPr>
          <a:xfrm>
            <a:off x="9037122" y="4572000"/>
            <a:ext cx="2078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Pressure to ‘do the </a:t>
            </a:r>
          </a:p>
          <a:p>
            <a:r>
              <a:rPr lang="en-US" dirty="0"/>
              <a:t>right thing’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1DA1AF-2F08-87FA-54CB-1E56DA2D449B}"/>
              </a:ext>
            </a:extLst>
          </p:cNvPr>
          <p:cNvSpPr txBox="1"/>
          <p:nvPr/>
        </p:nvSpPr>
        <p:spPr>
          <a:xfrm>
            <a:off x="605642" y="4726379"/>
            <a:ext cx="1633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Lobbying, self-</a:t>
            </a:r>
          </a:p>
          <a:p>
            <a:r>
              <a:rPr lang="en-US" dirty="0"/>
              <a:t>regulating,</a:t>
            </a:r>
          </a:p>
        </p:txBody>
      </p:sp>
    </p:spTree>
    <p:extLst>
      <p:ext uri="{BB962C8B-B14F-4D97-AF65-F5344CB8AC3E}">
        <p14:creationId xmlns:p14="http://schemas.microsoft.com/office/powerpoint/2010/main" val="428951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585"/>
    </mc:Choice>
    <mc:Fallback xmlns="">
      <p:transition spd="slow" advTm="45585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B18263-15E2-E47A-E76E-42089B1E0E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192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66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0A060A-24B4-124C-BCA7-23A843E28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265" y="643467"/>
            <a:ext cx="7924088" cy="43384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8121C2-945A-297A-D49A-E9A86F304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438" y="5257800"/>
            <a:ext cx="3022600" cy="1600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7B7889-74B1-F345-9797-65E227B14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4300" y="158750"/>
            <a:ext cx="31877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476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BDA654-5370-C006-1E67-42947F8F9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3978" y="0"/>
            <a:ext cx="5397500" cy="6769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2EB9DC-EE8E-FC6E-7F38-23AC95A23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22" y="0"/>
            <a:ext cx="53919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65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5CAFD-F6E8-92EE-3644-F6602AEBC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on Friday during class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6FF83-CF9A-88F5-2251-111402CE2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Covers first 8 classes</a:t>
            </a:r>
          </a:p>
          <a:p>
            <a:r>
              <a:rPr lang="en-US" dirty="0"/>
              <a:t>True/False; Multiple Choice; Fill in the Blank</a:t>
            </a:r>
          </a:p>
          <a:p>
            <a:r>
              <a:rPr lang="en-US" dirty="0"/>
              <a:t>50 questions; 50 minutes; 50 marks</a:t>
            </a:r>
          </a:p>
          <a:p>
            <a:r>
              <a:rPr lang="en-CA" dirty="0"/>
              <a:t>The quiz assesses: conceptual understanding of EIA, perspectives on nature, power and governance, socio-ecological systems, thermodynamics, and ecosystem-based management.</a:t>
            </a:r>
          </a:p>
          <a:p>
            <a:r>
              <a:rPr lang="en-CA" dirty="0"/>
              <a:t>Relevant slides and corresponding narrative posted on Moodle under Week 8.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924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70B61-E655-0FD0-B547-F079E5738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matters about matter: </a:t>
            </a:r>
            <a:br>
              <a:rPr lang="en-US" dirty="0"/>
            </a:br>
            <a:r>
              <a:rPr lang="en-US" dirty="0"/>
              <a:t>There is no “away”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3D66-146E-975A-D845-587D09469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97% of organic mass is composed of six nutrients</a:t>
            </a:r>
          </a:p>
          <a:p>
            <a:pPr lvl="1"/>
            <a:r>
              <a:rPr lang="en-US" dirty="0"/>
              <a:t>C – carbon </a:t>
            </a:r>
          </a:p>
          <a:p>
            <a:pPr lvl="1"/>
            <a:r>
              <a:rPr lang="en-US" dirty="0"/>
              <a:t>H – hydrogen   </a:t>
            </a:r>
          </a:p>
          <a:p>
            <a:pPr lvl="1"/>
            <a:r>
              <a:rPr lang="en-US" dirty="0"/>
              <a:t>N – nitrogen </a:t>
            </a:r>
          </a:p>
          <a:p>
            <a:pPr lvl="1"/>
            <a:r>
              <a:rPr lang="en-US" dirty="0"/>
              <a:t>O – oxygen </a:t>
            </a:r>
          </a:p>
          <a:p>
            <a:pPr lvl="1"/>
            <a:r>
              <a:rPr lang="en-US" dirty="0"/>
              <a:t>P – </a:t>
            </a:r>
            <a:r>
              <a:rPr lang="en-US" dirty="0" err="1"/>
              <a:t>phosporus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 – </a:t>
            </a:r>
            <a:r>
              <a:rPr lang="en-US" dirty="0" err="1"/>
              <a:t>sulphur</a:t>
            </a:r>
            <a:r>
              <a:rPr lang="en-US" dirty="0"/>
              <a:t> </a:t>
            </a:r>
          </a:p>
          <a:p>
            <a:r>
              <a:rPr lang="en-US" dirty="0"/>
              <a:t>These nutrients are cycled continuously among different components of the ecosphere in characteristic paths known as biogeochemical cycles</a:t>
            </a:r>
          </a:p>
        </p:txBody>
      </p:sp>
    </p:spTree>
    <p:extLst>
      <p:ext uri="{BB962C8B-B14F-4D97-AF65-F5344CB8AC3E}">
        <p14:creationId xmlns:p14="http://schemas.microsoft.com/office/powerpoint/2010/main" val="786663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D229C0-F12F-2D9B-BBCB-B905825030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00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327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890340-1E79-94E8-B1AE-62BE3F1EF0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93" r="1" b="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781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A76F87-3F49-131F-DD3D-3989DF1F13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93" r="1" b="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873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Mountain formation (orogeny, folding, faulting) | Earth">
            <a:extLst>
              <a:ext uri="{FF2B5EF4-FFF2-40B4-BE49-F238E27FC236}">
                <a16:creationId xmlns:a16="http://schemas.microsoft.com/office/drawing/2014/main" id="{FADC70CA-3F1F-F567-1351-B064320B1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25" b="1"/>
          <a:stretch>
            <a:fillRect/>
          </a:stretch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Rectangle 205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C82DE-C494-69B0-BE35-E36474C25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Earth Systems are Dynamic but Slow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8A733-E616-A235-7D41-23F016D137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CA" sz="2000" dirty="0"/>
              <a:t>Humans have accelerated slow, geologically regulated cycles (C, P, S) and amplified biologically mediated cycles (N, H₂O), pushing them beyond ecological thresholds. Rebalancing efforts increasingly </a:t>
            </a:r>
            <a:r>
              <a:rPr lang="en-CA" sz="2000" b="1" dirty="0">
                <a:solidFill>
                  <a:srgbClr val="FF0000"/>
                </a:solidFill>
              </a:rPr>
              <a:t>focus on slowing flows, closing loops, and restoring system feedbacks rather than simply treating symptoms</a:t>
            </a:r>
            <a:r>
              <a:rPr lang="en-CA" sz="2000" dirty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7478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EEB98-3AF3-571D-A037-73323DD4D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Carbon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09FEF-9DDF-D504-44A8-47E4873B5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Major Human Impacts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Fossil fuel combustion</a:t>
            </a:r>
            <a:r>
              <a:rPr lang="en-US" altLang="en-US" dirty="0">
                <a:latin typeface="Arial" panose="020B0604020202020204" pitchFamily="34" charset="0"/>
              </a:rPr>
              <a:t> → rapid transfer of geologic carbon to the atmosphere (CO₂).</a:t>
            </a:r>
            <a:endParaRPr lang="en-US" dirty="0"/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Deforestation and land-use change</a:t>
            </a:r>
            <a:r>
              <a:rPr lang="en-US" altLang="en-US" dirty="0">
                <a:latin typeface="Arial" panose="020B0604020202020204" pitchFamily="34" charset="0"/>
              </a:rPr>
              <a:t>→ loss of carbon sinks and release of stored biomass carbon.</a:t>
            </a:r>
            <a:endParaRPr lang="en-US" dirty="0"/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Industrial processes </a:t>
            </a:r>
            <a:r>
              <a:rPr lang="en-US" dirty="0"/>
              <a:t>(e.g. cement production)</a:t>
            </a:r>
            <a:r>
              <a:rPr lang="en-US" altLang="en-US" dirty="0">
                <a:latin typeface="Arial" panose="020B0604020202020204" pitchFamily="34" charset="0"/>
              </a:rPr>
              <a:t> → direct CO₂ emissions from calcination*.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549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2C01FD-B3AC-2CE7-7769-61692BD96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en-US" sz="3400"/>
              <a:t>The Carbon Cycle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10B75-288F-3031-1A59-881499330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>
            <a:normAutofit/>
          </a:bodyPr>
          <a:lstStyle/>
          <a:p>
            <a:r>
              <a:rPr lang="en-US" sz="1800"/>
              <a:t>Rebalancing Efforts</a:t>
            </a:r>
          </a:p>
          <a:p>
            <a:pPr lvl="1"/>
            <a:r>
              <a:rPr lang="en-CA" sz="1800" b="1"/>
              <a:t>Decarbonization</a:t>
            </a:r>
            <a:r>
              <a:rPr lang="en-CA" sz="1800"/>
              <a:t>: </a:t>
            </a:r>
            <a:r>
              <a:rPr lang="en-CA" sz="1800" b="1"/>
              <a:t>renewable energy, electrification, energy efficiency</a:t>
            </a:r>
          </a:p>
          <a:p>
            <a:pPr lvl="1"/>
            <a:r>
              <a:rPr lang="en-CA" sz="1800"/>
              <a:t>Carbon sequestration: reforestation, afforestation, soil carbon storage</a:t>
            </a:r>
          </a:p>
          <a:p>
            <a:pPr lvl="1"/>
            <a:r>
              <a:rPr lang="en-CA" sz="1800"/>
              <a:t>Carbon capture and storage (CCS) and negative-emissions technologies</a:t>
            </a:r>
          </a:p>
          <a:p>
            <a:pPr lvl="1"/>
            <a:r>
              <a:rPr lang="en-CA" sz="1800"/>
              <a:t>Carbon pricing, emissions trading, net-zero policies</a:t>
            </a:r>
          </a:p>
          <a:p>
            <a:endParaRPr lang="en-US" sz="1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F5C104-DE54-2605-1073-97CD1BBFF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816" y="792951"/>
            <a:ext cx="6440424" cy="521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145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a9ee03e0-b78c-4998-8bf4-79b266b85105}" enabled="1" method="Standard" siteId="{723a5a87-f39a-4a22-9247-3fc240c01396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347</Words>
  <Application>Microsoft Macintosh PowerPoint</Application>
  <PresentationFormat>Widescreen</PresentationFormat>
  <Paragraphs>45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Office Theme</vt:lpstr>
      <vt:lpstr>Class 12 Human Impacts on Biogeochemical Cycles</vt:lpstr>
      <vt:lpstr>Test on Friday during class time</vt:lpstr>
      <vt:lpstr>What matters about matter:  There is no “away”</vt:lpstr>
      <vt:lpstr>PowerPoint Presentation</vt:lpstr>
      <vt:lpstr>PowerPoint Presentation</vt:lpstr>
      <vt:lpstr>PowerPoint Presentation</vt:lpstr>
      <vt:lpstr>Earth Systems are Dynamic but Slow</vt:lpstr>
      <vt:lpstr>The Carbon Cycle</vt:lpstr>
      <vt:lpstr>The Carbon Cycle</vt:lpstr>
      <vt:lpstr>Interrelationship of Dominant Actors: aka the ‘social relations of production’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Larry Swatuk</dc:creator>
  <cp:lastModifiedBy>Larry Swatuk</cp:lastModifiedBy>
  <cp:revision>5</cp:revision>
  <dcterms:created xsi:type="dcterms:W3CDTF">2026-01-31T14:49:48Z</dcterms:created>
  <dcterms:modified xsi:type="dcterms:W3CDTF">2026-02-02T14:19:56Z</dcterms:modified>
</cp:coreProperties>
</file>

<file path=docProps/thumbnail.jpeg>
</file>